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82" r:id="rId2"/>
    <p:sldId id="316" r:id="rId3"/>
    <p:sldId id="298" r:id="rId4"/>
    <p:sldId id="297" r:id="rId5"/>
    <p:sldId id="314" r:id="rId6"/>
    <p:sldId id="320" r:id="rId7"/>
    <p:sldId id="321" r:id="rId8"/>
    <p:sldId id="325" r:id="rId9"/>
    <p:sldId id="317" r:id="rId10"/>
    <p:sldId id="300" r:id="rId11"/>
    <p:sldId id="302" r:id="rId12"/>
    <p:sldId id="305" r:id="rId13"/>
    <p:sldId id="308" r:id="rId14"/>
    <p:sldId id="318" r:id="rId15"/>
    <p:sldId id="319" r:id="rId16"/>
    <p:sldId id="322" r:id="rId17"/>
    <p:sldId id="324" r:id="rId18"/>
    <p:sldId id="284" r:id="rId19"/>
    <p:sldId id="283"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110" d="100"/>
          <a:sy n="110" d="100"/>
        </p:scale>
        <p:origin x="552"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 Id="rId5" Type="http://schemas.openxmlformats.org/officeDocument/2006/relationships/image" Target="../media/image36.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www.ic.uff.br/~aconci" TargetMode="External"/><Relationship Id="rId1" Type="http://schemas.openxmlformats.org/officeDocument/2006/relationships/slideLayout" Target="../slideLayouts/slideLayout5.xml"/><Relationship Id="rId6" Type="http://schemas.openxmlformats.org/officeDocument/2006/relationships/hyperlink" Target="https://github.com/rodrigolessa/uff.traffic.sign.recognition" TargetMode="External"/><Relationship Id="rId5" Type="http://schemas.openxmlformats.org/officeDocument/2006/relationships/hyperlink" Target="https://opencv-python-tutroals.readthedocs.io/en/latest/" TargetMode="External"/><Relationship Id="rId4" Type="http://schemas.openxmlformats.org/officeDocument/2006/relationships/hyperlink" Target="https://opencv.or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11</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7" name="Picture 6">
            <a:extLst>
              <a:ext uri="{FF2B5EF4-FFF2-40B4-BE49-F238E27FC236}">
                <a16:creationId xmlns:a16="http://schemas.microsoft.com/office/drawing/2014/main" id="{229EAB0A-87BB-4C8B-9185-1D93EB09CEB0}"/>
              </a:ext>
            </a:extLst>
          </p:cNvPr>
          <p:cNvPicPr>
            <a:picLocks noChangeAspect="1"/>
          </p:cNvPicPr>
          <p:nvPr/>
        </p:nvPicPr>
        <p:blipFill>
          <a:blip r:embed="rId2"/>
          <a:stretch>
            <a:fillRect/>
          </a:stretch>
        </p:blipFill>
        <p:spPr>
          <a:xfrm>
            <a:off x="7374346" y="1476466"/>
            <a:ext cx="3835400" cy="3835400"/>
          </a:xfrm>
          <a:prstGeom prst="rect">
            <a:avLst/>
          </a:prstGeom>
        </p:spPr>
      </p:pic>
    </p:spTree>
    <p:extLst>
      <p:ext uri="{BB962C8B-B14F-4D97-AF65-F5344CB8AC3E}">
        <p14:creationId xmlns:p14="http://schemas.microsoft.com/office/powerpoint/2010/main" val="195598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5DA3E6-8EF3-4251-B86C-8E431A415B97}"/>
              </a:ext>
            </a:extLst>
          </p:cNvPr>
          <p:cNvSpPr>
            <a:spLocks noGrp="1"/>
          </p:cNvSpPr>
          <p:nvPr>
            <p:ph type="title"/>
          </p:nvPr>
        </p:nvSpPr>
        <p:spPr>
          <a:xfrm>
            <a:off x="432000" y="432000"/>
            <a:ext cx="10810766" cy="432000"/>
          </a:xfrm>
        </p:spPr>
        <p:txBody>
          <a:bodyPr/>
          <a:lstStyle/>
          <a:p>
            <a:r>
              <a:rPr lang="pt-BR" dirty="0"/>
              <a:t>Momentos invariantes de Zernike 	</a:t>
            </a:r>
          </a:p>
        </p:txBody>
      </p:sp>
      <p:sp>
        <p:nvSpPr>
          <p:cNvPr id="12" name="Text Placeholder 11">
            <a:extLst>
              <a:ext uri="{FF2B5EF4-FFF2-40B4-BE49-F238E27FC236}">
                <a16:creationId xmlns:a16="http://schemas.microsoft.com/office/drawing/2014/main" id="{4855F35D-63ED-4FF3-A9D2-BB2D5AB33E85}"/>
              </a:ext>
            </a:extLst>
          </p:cNvPr>
          <p:cNvSpPr>
            <a:spLocks noGrp="1"/>
          </p:cNvSpPr>
          <p:nvPr>
            <p:ph type="body" sz="quarter" idx="32"/>
          </p:nvPr>
        </p:nvSpPr>
        <p:spPr/>
        <p:txBody>
          <a:bodyPr/>
          <a:lstStyle/>
          <a:p>
            <a:r>
              <a:rPr lang="pt-BR" sz="2000" dirty="0"/>
              <a:t>Polinômios de Zernike</a:t>
            </a:r>
          </a:p>
        </p:txBody>
      </p:sp>
      <p:sp>
        <p:nvSpPr>
          <p:cNvPr id="5" name="Espaço Reservado para Conteúdo 4">
            <a:extLst>
              <a:ext uri="{FF2B5EF4-FFF2-40B4-BE49-F238E27FC236}">
                <a16:creationId xmlns:a16="http://schemas.microsoft.com/office/drawing/2014/main" id="{6779566C-E751-4960-9440-A897B012AB9F}"/>
              </a:ext>
            </a:extLst>
          </p:cNvPr>
          <p:cNvSpPr>
            <a:spLocks noGrp="1"/>
          </p:cNvSpPr>
          <p:nvPr>
            <p:ph sz="half" idx="1"/>
          </p:nvPr>
        </p:nvSpPr>
        <p:spPr>
          <a:xfrm>
            <a:off x="432000" y="1511566"/>
            <a:ext cx="5350491" cy="2285371"/>
          </a:xfrm>
        </p:spPr>
        <p:txBody>
          <a:bodyPr/>
          <a:lstStyle/>
          <a:p>
            <a:pPr marL="0" indent="0">
              <a:lnSpc>
                <a:spcPct val="100000"/>
              </a:lnSpc>
              <a:buNone/>
            </a:pPr>
            <a:r>
              <a:rPr lang="pt-BR" sz="2000" dirty="0"/>
              <a:t>Em matemática, os polinômios de Zernike são uma sequência de polinômios que são ortogonais no disco da unidade. Com o nome do físico óptico Frits Zernike, ganhador do Prêmio Nobel de Física de 1953 e inventor da microscopia de contraste de fase, eles desempenham um papel importante na óptica de feixe.</a:t>
            </a:r>
          </a:p>
        </p:txBody>
      </p:sp>
      <p:sp>
        <p:nvSpPr>
          <p:cNvPr id="6" name="Espaço Reservado para Número de Slide 5">
            <a:extLst>
              <a:ext uri="{FF2B5EF4-FFF2-40B4-BE49-F238E27FC236}">
                <a16:creationId xmlns:a16="http://schemas.microsoft.com/office/drawing/2014/main" id="{91DB8EB5-34ED-4EA9-9C6C-851383D090C0}"/>
              </a:ext>
            </a:extLst>
          </p:cNvPr>
          <p:cNvSpPr>
            <a:spLocks noGrp="1"/>
          </p:cNvSpPr>
          <p:nvPr>
            <p:ph type="sldNum" sz="quarter" idx="33"/>
          </p:nvPr>
        </p:nvSpPr>
        <p:spPr/>
        <p:txBody>
          <a:bodyPr/>
          <a:lstStyle/>
          <a:p>
            <a:fld id="{19B51A1E-902D-48AF-9020-955120F399B6}" type="slidenum">
              <a:rPr lang="en-ZA" smtClean="0"/>
              <a:pPr/>
              <a:t>17</a:t>
            </a:fld>
            <a:endParaRPr lang="en-ZA" dirty="0"/>
          </a:p>
        </p:txBody>
      </p:sp>
      <p:pic>
        <p:nvPicPr>
          <p:cNvPr id="16" name="Picture Placeholder 15">
            <a:extLst>
              <a:ext uri="{FF2B5EF4-FFF2-40B4-BE49-F238E27FC236}">
                <a16:creationId xmlns:a16="http://schemas.microsoft.com/office/drawing/2014/main" id="{2AD648CC-49CC-4C1C-B4B3-47B37252A050}"/>
              </a:ext>
            </a:extLst>
          </p:cNvPr>
          <p:cNvPicPr>
            <a:picLocks noGrp="1" noChangeAspect="1"/>
          </p:cNvPicPr>
          <p:nvPr>
            <p:ph type="pic" sz="quarter" idx="36"/>
          </p:nvPr>
        </p:nvPicPr>
        <p:blipFill>
          <a:blip r:embed="rId2">
            <a:extLst>
              <a:ext uri="{96DAC541-7B7A-43D3-8B79-37D633B846F1}">
                <asvg:svgBlip xmlns:asvg="http://schemas.microsoft.com/office/drawing/2016/SVG/main" r:embed="rId3"/>
              </a:ext>
            </a:extLst>
          </a:blip>
          <a:srcRect t="3559" b="3559"/>
          <a:stretch>
            <a:fillRect/>
          </a:stretch>
        </p:blipFill>
        <p:spPr>
          <a:xfrm>
            <a:off x="6282692" y="553925"/>
            <a:ext cx="5511800" cy="5760000"/>
          </a:xfrm>
        </p:spPr>
      </p:pic>
      <p:pic>
        <p:nvPicPr>
          <p:cNvPr id="20" name="Graphic 19">
            <a:extLst>
              <a:ext uri="{FF2B5EF4-FFF2-40B4-BE49-F238E27FC236}">
                <a16:creationId xmlns:a16="http://schemas.microsoft.com/office/drawing/2014/main" id="{05AC0893-45FB-4B72-9668-10DE680911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77" y="3743262"/>
            <a:ext cx="5623103" cy="1112699"/>
          </a:xfrm>
          <a:prstGeom prst="rect">
            <a:avLst/>
          </a:prstGeom>
        </p:spPr>
      </p:pic>
      <p:pic>
        <p:nvPicPr>
          <p:cNvPr id="22" name="Picture 21">
            <a:extLst>
              <a:ext uri="{FF2B5EF4-FFF2-40B4-BE49-F238E27FC236}">
                <a16:creationId xmlns:a16="http://schemas.microsoft.com/office/drawing/2014/main" id="{52127A5C-EAEA-4A75-AE64-33BD108E2A20}"/>
              </a:ext>
            </a:extLst>
          </p:cNvPr>
          <p:cNvPicPr>
            <a:picLocks noChangeAspect="1"/>
          </p:cNvPicPr>
          <p:nvPr/>
        </p:nvPicPr>
        <p:blipFill>
          <a:blip r:embed="rId6"/>
          <a:stretch>
            <a:fillRect/>
          </a:stretch>
        </p:blipFill>
        <p:spPr>
          <a:xfrm>
            <a:off x="351507" y="5301346"/>
            <a:ext cx="1329248" cy="1329248"/>
          </a:xfrm>
          <a:prstGeom prst="rect">
            <a:avLst/>
          </a:prstGeom>
        </p:spPr>
      </p:pic>
      <p:sp>
        <p:nvSpPr>
          <p:cNvPr id="23" name="TextBox 22">
            <a:extLst>
              <a:ext uri="{FF2B5EF4-FFF2-40B4-BE49-F238E27FC236}">
                <a16:creationId xmlns:a16="http://schemas.microsoft.com/office/drawing/2014/main" id="{9ADCD3FE-A7BC-44BB-84FD-824658C070B7}"/>
              </a:ext>
            </a:extLst>
          </p:cNvPr>
          <p:cNvSpPr txBox="1"/>
          <p:nvPr/>
        </p:nvSpPr>
        <p:spPr>
          <a:xfrm flipH="1">
            <a:off x="1793963" y="5309818"/>
            <a:ext cx="4563293" cy="1384995"/>
          </a:xfrm>
          <a:prstGeom prst="rect">
            <a:avLst/>
          </a:prstGeom>
          <a:noFill/>
        </p:spPr>
        <p:txBody>
          <a:bodyPr wrap="square" rtlCol="0">
            <a:spAutoFit/>
          </a:bodyPr>
          <a:lstStyle/>
          <a:p>
            <a:r>
              <a:rPr lang="pt-BR" sz="1200" dirty="0"/>
              <a:t>[3.18309886e-01 2.45470969e-15 6.17577170e-01 2.45718773e-03</a:t>
            </a:r>
          </a:p>
          <a:p>
            <a:r>
              <a:rPr lang="pt-BR" sz="1200" dirty="0"/>
              <a:t> 1.04324939e-02 1.60378938e-03 3.43463490e-01 1.07069457e-02</a:t>
            </a:r>
          </a:p>
          <a:p>
            <a:r>
              <a:rPr lang="pt-BR" sz="1200" dirty="0"/>
              <a:t> 4.60565381e-02 3.84923391e-02 1.10922102e-02 2.63053170e-03</a:t>
            </a:r>
          </a:p>
          <a:p>
            <a:r>
              <a:rPr lang="pt-BR" sz="1200" dirty="0"/>
              <a:t> 5.72918409e-02 2.46648526e-02 1.83519180e-01 8.59405218e-05</a:t>
            </a:r>
          </a:p>
          <a:p>
            <a:r>
              <a:rPr lang="pt-BR" sz="1200" dirty="0"/>
              <a:t> 6.38464136e-02 3.38568307e-02 1.03823440e-02 1.75793307e-05</a:t>
            </a:r>
          </a:p>
          <a:p>
            <a:r>
              <a:rPr lang="pt-BR" sz="1200" dirty="0"/>
              <a:t> 1.46723507e-01 4.11325658e-02 3.00062305e-01 3.13468479e-04</a:t>
            </a:r>
          </a:p>
          <a:p>
            <a:r>
              <a:rPr lang="pt-BR" sz="1200" dirty="0"/>
              <a:t> 6.93616257e-03]</a:t>
            </a:r>
          </a:p>
        </p:txBody>
      </p:sp>
      <p:sp>
        <p:nvSpPr>
          <p:cNvPr id="24" name="TextBox 23">
            <a:extLst>
              <a:ext uri="{FF2B5EF4-FFF2-40B4-BE49-F238E27FC236}">
                <a16:creationId xmlns:a16="http://schemas.microsoft.com/office/drawing/2014/main" id="{5C1FBD5A-58DC-4421-83F4-531FB654BF29}"/>
              </a:ext>
            </a:extLst>
          </p:cNvPr>
          <p:cNvSpPr txBox="1"/>
          <p:nvPr/>
        </p:nvSpPr>
        <p:spPr>
          <a:xfrm>
            <a:off x="322216" y="5007428"/>
            <a:ext cx="2671180" cy="307777"/>
          </a:xfrm>
          <a:prstGeom prst="rect">
            <a:avLst/>
          </a:prstGeom>
          <a:noFill/>
        </p:spPr>
        <p:txBody>
          <a:bodyPr wrap="none" rtlCol="0">
            <a:spAutoFit/>
          </a:bodyPr>
          <a:lstStyle/>
          <a:p>
            <a:r>
              <a:rPr lang="pt-BR" sz="1400" dirty="0"/>
              <a:t>Característica extraida da imagem:</a:t>
            </a:r>
          </a:p>
        </p:txBody>
      </p:sp>
    </p:spTree>
    <p:extLst>
      <p:ext uri="{BB962C8B-B14F-4D97-AF65-F5344CB8AC3E}">
        <p14:creationId xmlns:p14="http://schemas.microsoft.com/office/powerpoint/2010/main" val="321860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pt-BR" dirty="0"/>
              <a:t>Reconhecimento de Padrões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9011458" cy="1451264"/>
          </a:xfrm>
        </p:spPr>
        <p:txBody>
          <a:bodyPr/>
          <a:lstStyle/>
          <a:p>
            <a:pPr>
              <a:lnSpc>
                <a:spcPct val="100000"/>
              </a:lnSpc>
            </a:pPr>
            <a:r>
              <a:rPr lang="pt-BR" sz="2000" dirty="0"/>
              <a:t>Comparação de </a:t>
            </a:r>
            <a:r>
              <a:rPr lang="pt-BR" sz="2000" i="1" dirty="0" err="1"/>
              <a:t>features</a:t>
            </a:r>
            <a:r>
              <a:rPr lang="pt-BR" sz="2000" dirty="0"/>
              <a:t> </a:t>
            </a:r>
            <a:r>
              <a:rPr lang="en-ZA" sz="2000" dirty="0"/>
              <a:t>por </a:t>
            </a:r>
            <a:r>
              <a:rPr lang="pt-BR" sz="2000" dirty="0"/>
              <a:t>Distância Euclidiana </a:t>
            </a:r>
          </a:p>
          <a:p>
            <a:pPr algn="just">
              <a:lnSpc>
                <a:spcPct val="100000"/>
              </a:lnSpc>
            </a:pPr>
            <a:r>
              <a:rPr lang="pt-BR" sz="2000" dirty="0"/>
              <a:t>A biblioteca </a:t>
            </a:r>
            <a:r>
              <a:rPr lang="pt-BR" sz="2000" dirty="0" err="1"/>
              <a:t>ScyPy</a:t>
            </a:r>
            <a:r>
              <a:rPr lang="pt-BR" sz="2000" dirty="0"/>
              <a:t> fornece diversos métodos e funções para cálculos científicos. Para calcular a distancia Euclidiana, usamos a função “</a:t>
            </a:r>
            <a:r>
              <a:rPr lang="pt-BR" sz="2000" dirty="0" err="1"/>
              <a:t>scipy.dist.euclidean</a:t>
            </a:r>
            <a:r>
              <a:rPr lang="pt-BR" sz="2000" dirty="0"/>
              <a:t>(</a:t>
            </a:r>
            <a:r>
              <a:rPr lang="pt-BR" sz="2000" dirty="0" err="1"/>
              <a:t>x,y</a:t>
            </a:r>
            <a:r>
              <a:rPr lang="pt-BR" sz="2000" dirty="0"/>
              <a:t>)”, que recebe um </a:t>
            </a:r>
            <a:r>
              <a:rPr lang="pt-BR" sz="2000" i="1" dirty="0" err="1"/>
              <a:t>array</a:t>
            </a:r>
            <a:r>
              <a:rPr lang="pt-BR" sz="2000" dirty="0"/>
              <a:t> com os valores das </a:t>
            </a:r>
            <a:r>
              <a:rPr lang="pt-BR" sz="2000" i="1" dirty="0" err="1"/>
              <a:t>features</a:t>
            </a:r>
            <a:r>
              <a:rPr lang="pt-BR" sz="2000" dirty="0"/>
              <a:t> do </a:t>
            </a:r>
            <a:r>
              <a:rPr lang="pt-BR" sz="2000" i="1" dirty="0" err="1"/>
              <a:t>dataset</a:t>
            </a:r>
            <a:r>
              <a:rPr lang="pt-BR" sz="2000" dirty="0"/>
              <a:t> (x) e da imagem processada (y)</a:t>
            </a:r>
          </a:p>
          <a:p>
            <a:endParaRPr lang="en-ZA"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562199"/>
            <a:ext cx="5472000" cy="360000"/>
          </a:xfrm>
        </p:spPr>
        <p:txBody>
          <a:bodyPr/>
          <a:lstStyle/>
          <a:p>
            <a:r>
              <a:rPr lang="pt-BR" dirty="0"/>
              <a:t>Dataset anotado</a:t>
            </a:r>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581718"/>
            <a:ext cx="5472000" cy="358775"/>
          </a:xfrm>
        </p:spPr>
        <p:txBody>
          <a:bodyPr/>
          <a:lstStyle/>
          <a:p>
            <a:r>
              <a:rPr lang="pt-BR" dirty="0"/>
              <a:t>Imagem</a:t>
            </a:r>
            <a:r>
              <a:rPr lang="en-ZA" dirty="0"/>
              <a:t> </a:t>
            </a:r>
            <a:r>
              <a:rPr lang="pt-BR" dirty="0"/>
              <a:t>processada:</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12" name="Imagem 11">
            <a:extLst>
              <a:ext uri="{FF2B5EF4-FFF2-40B4-BE49-F238E27FC236}">
                <a16:creationId xmlns:a16="http://schemas.microsoft.com/office/drawing/2014/main" id="{A5D4F463-80E0-4B8F-9340-721B721D40F2}"/>
              </a:ext>
            </a:extLst>
          </p:cNvPr>
          <p:cNvPicPr>
            <a:picLocks noChangeAspect="1"/>
          </p:cNvPicPr>
          <p:nvPr/>
        </p:nvPicPr>
        <p:blipFill>
          <a:blip r:embed="rId2"/>
          <a:stretch>
            <a:fillRect/>
          </a:stretch>
        </p:blipFill>
        <p:spPr>
          <a:xfrm>
            <a:off x="410214" y="4581247"/>
            <a:ext cx="686267" cy="685319"/>
          </a:xfrm>
          <a:prstGeom prst="rect">
            <a:avLst/>
          </a:prstGeom>
          <a:ln>
            <a:noFill/>
          </a:ln>
          <a:effectLst>
            <a:outerShdw blurRad="190500" algn="tl" rotWithShape="0">
              <a:srgbClr val="000000">
                <a:alpha val="70000"/>
              </a:srgbClr>
            </a:outerShdw>
          </a:effectLst>
        </p:spPr>
      </p:pic>
      <p:pic>
        <p:nvPicPr>
          <p:cNvPr id="14" name="Imagem 13">
            <a:extLst>
              <a:ext uri="{FF2B5EF4-FFF2-40B4-BE49-F238E27FC236}">
                <a16:creationId xmlns:a16="http://schemas.microsoft.com/office/drawing/2014/main" id="{724E110D-DA2D-4ACA-9C5A-E4505CBDA5EE}"/>
              </a:ext>
            </a:extLst>
          </p:cNvPr>
          <p:cNvPicPr>
            <a:picLocks noChangeAspect="1"/>
          </p:cNvPicPr>
          <p:nvPr/>
        </p:nvPicPr>
        <p:blipFill>
          <a:blip r:embed="rId3"/>
          <a:stretch>
            <a:fillRect/>
          </a:stretch>
        </p:blipFill>
        <p:spPr>
          <a:xfrm>
            <a:off x="410213" y="5625866"/>
            <a:ext cx="686267" cy="685319"/>
          </a:xfrm>
          <a:prstGeom prst="rect">
            <a:avLst/>
          </a:prstGeom>
          <a:ln>
            <a:noFill/>
          </a:ln>
          <a:effectLst>
            <a:outerShdw blurRad="190500" algn="tl" rotWithShape="0">
              <a:srgbClr val="000000">
                <a:alpha val="70000"/>
              </a:srgbClr>
            </a:outerShdw>
          </a:effectLst>
        </p:spPr>
      </p:pic>
      <p:pic>
        <p:nvPicPr>
          <p:cNvPr id="16" name="Imagem 15">
            <a:extLst>
              <a:ext uri="{FF2B5EF4-FFF2-40B4-BE49-F238E27FC236}">
                <a16:creationId xmlns:a16="http://schemas.microsoft.com/office/drawing/2014/main" id="{4678B429-2476-42E7-8843-81B76A085D6B}"/>
              </a:ext>
            </a:extLst>
          </p:cNvPr>
          <p:cNvPicPr>
            <a:picLocks noChangeAspect="1"/>
          </p:cNvPicPr>
          <p:nvPr/>
        </p:nvPicPr>
        <p:blipFill>
          <a:blip r:embed="rId4"/>
          <a:stretch>
            <a:fillRect/>
          </a:stretch>
        </p:blipFill>
        <p:spPr>
          <a:xfrm>
            <a:off x="6352254" y="2956361"/>
            <a:ext cx="685319" cy="685319"/>
          </a:xfrm>
          <a:prstGeom prst="rect">
            <a:avLst/>
          </a:prstGeom>
        </p:spPr>
      </p:pic>
      <p:pic>
        <p:nvPicPr>
          <p:cNvPr id="17" name="Imagem 16">
            <a:extLst>
              <a:ext uri="{FF2B5EF4-FFF2-40B4-BE49-F238E27FC236}">
                <a16:creationId xmlns:a16="http://schemas.microsoft.com/office/drawing/2014/main" id="{274EBEFB-868D-4250-9617-99BAF38C4F70}"/>
              </a:ext>
            </a:extLst>
          </p:cNvPr>
          <p:cNvPicPr>
            <a:picLocks noChangeAspect="1"/>
          </p:cNvPicPr>
          <p:nvPr/>
        </p:nvPicPr>
        <p:blipFill>
          <a:blip r:embed="rId5"/>
          <a:stretch>
            <a:fillRect/>
          </a:stretch>
        </p:blipFill>
        <p:spPr>
          <a:xfrm>
            <a:off x="420000" y="2920799"/>
            <a:ext cx="685319" cy="685319"/>
          </a:xfrm>
          <a:prstGeom prst="rect">
            <a:avLst/>
          </a:prstGeom>
        </p:spPr>
      </p:pic>
      <p:sp>
        <p:nvSpPr>
          <p:cNvPr id="24" name="CaixaDeTexto 23">
            <a:extLst>
              <a:ext uri="{FF2B5EF4-FFF2-40B4-BE49-F238E27FC236}">
                <a16:creationId xmlns:a16="http://schemas.microsoft.com/office/drawing/2014/main" id="{ABA0C86C-BEE3-43FF-8174-30AECE6C0829}"/>
              </a:ext>
            </a:extLst>
          </p:cNvPr>
          <p:cNvSpPr txBox="1"/>
          <p:nvPr/>
        </p:nvSpPr>
        <p:spPr>
          <a:xfrm>
            <a:off x="1309727" y="2920799"/>
            <a:ext cx="4427815" cy="1384995"/>
          </a:xfrm>
          <a:prstGeom prst="rect">
            <a:avLst/>
          </a:prstGeom>
          <a:noFill/>
        </p:spPr>
        <p:txBody>
          <a:bodyPr wrap="none" rtlCol="0">
            <a:spAutoFit/>
          </a:bodyPr>
          <a:lstStyle/>
          <a:p>
            <a:r>
              <a:rPr lang="pt-BR" sz="1200" dirty="0"/>
              <a:t>[3.18309886e-01 9.89264565e-16 6.26403312e-01 3.91382046e-04</a:t>
            </a:r>
          </a:p>
          <a:p>
            <a:r>
              <a:rPr lang="pt-BR" sz="1200" dirty="0"/>
              <a:t> 1.07764429e-03 7.63709489e-05 3.41987883e-01 1.99564926e-03</a:t>
            </a:r>
          </a:p>
          <a:p>
            <a:r>
              <a:rPr lang="pt-BR" sz="1200" dirty="0"/>
              <a:t> 3.11681399e-02 4.22272517e-03 3.41180417e-04 2.57509323e-04</a:t>
            </a:r>
          </a:p>
          <a:p>
            <a:r>
              <a:rPr lang="pt-BR" sz="1200" dirty="0"/>
              <a:t> 1.35174162e-01 5.67228981e-03 1.26345131e-01 3.45259019e-05</a:t>
            </a:r>
          </a:p>
          <a:p>
            <a:r>
              <a:rPr lang="pt-BR" sz="1200" dirty="0"/>
              <a:t> 7.87223732e-03 1.48211334e-03 1.13018444e-03 1.93921507e-05</a:t>
            </a:r>
          </a:p>
          <a:p>
            <a:r>
              <a:rPr lang="pt-BR" sz="1200" dirty="0"/>
              <a:t> 2.94558522e-01 1.18528519e-02 2.14487937e-01 2.27573419e-04</a:t>
            </a:r>
          </a:p>
          <a:p>
            <a:r>
              <a:rPr lang="pt-BR" sz="1200" dirty="0"/>
              <a:t> 4.35587946e-03]</a:t>
            </a:r>
          </a:p>
        </p:txBody>
      </p:sp>
      <p:sp>
        <p:nvSpPr>
          <p:cNvPr id="25" name="CaixaDeTexto 24">
            <a:extLst>
              <a:ext uri="{FF2B5EF4-FFF2-40B4-BE49-F238E27FC236}">
                <a16:creationId xmlns:a16="http://schemas.microsoft.com/office/drawing/2014/main" id="{151C4858-4187-4A19-9B1A-D57DF361AF4A}"/>
              </a:ext>
            </a:extLst>
          </p:cNvPr>
          <p:cNvSpPr txBox="1"/>
          <p:nvPr/>
        </p:nvSpPr>
        <p:spPr>
          <a:xfrm>
            <a:off x="1353267" y="4555120"/>
            <a:ext cx="6937288" cy="1015663"/>
          </a:xfrm>
          <a:prstGeom prst="rect">
            <a:avLst/>
          </a:prstGeom>
          <a:noFill/>
        </p:spPr>
        <p:txBody>
          <a:bodyPr wrap="square" rtlCol="0">
            <a:spAutoFit/>
          </a:bodyPr>
          <a:lstStyle/>
          <a:p>
            <a:r>
              <a:rPr lang="pt-BR" sz="1200" dirty="0"/>
              <a:t>[3.18309886e-01 6.50531824e-16 6.13957154e-01 7.11407679e-03 1.55257383e-03 1.08014416e-03</a:t>
            </a:r>
          </a:p>
          <a:p>
            <a:r>
              <a:rPr lang="pt-BR" sz="1200" dirty="0"/>
              <a:t> 3.29689264e-01 3.08203530e-02 4.62439952e-02 5.09311434e-03 6.04048680e-03 6.31431555e-04</a:t>
            </a:r>
          </a:p>
          <a:p>
            <a:r>
              <a:rPr lang="pt-BR" sz="1200" dirty="0"/>
              <a:t> 8.49361190e-02 6.92323501e-02 1.83064599e-01 1.63293200e-04 6.56786271e-03 1.68945515e-02</a:t>
            </a:r>
          </a:p>
          <a:p>
            <a:r>
              <a:rPr lang="pt-BR" sz="1200" dirty="0"/>
              <a:t> 2.90203025e-03 8.67279641e-06 1.92059506e-01 1.09367908e-01 2.93556264e-01 1.23647372e-03</a:t>
            </a:r>
          </a:p>
          <a:p>
            <a:r>
              <a:rPr lang="pt-BR" sz="1200" dirty="0"/>
              <a:t> 7.04787348e-03]</a:t>
            </a:r>
          </a:p>
        </p:txBody>
      </p:sp>
      <p:sp>
        <p:nvSpPr>
          <p:cNvPr id="26" name="CaixaDeTexto 25">
            <a:extLst>
              <a:ext uri="{FF2B5EF4-FFF2-40B4-BE49-F238E27FC236}">
                <a16:creationId xmlns:a16="http://schemas.microsoft.com/office/drawing/2014/main" id="{9B2311D5-29ED-41C8-B833-B1BF1FF40D35}"/>
              </a:ext>
            </a:extLst>
          </p:cNvPr>
          <p:cNvSpPr txBox="1"/>
          <p:nvPr/>
        </p:nvSpPr>
        <p:spPr>
          <a:xfrm>
            <a:off x="1327140" y="5625166"/>
            <a:ext cx="10069999" cy="1015663"/>
          </a:xfrm>
          <a:prstGeom prst="rect">
            <a:avLst/>
          </a:prstGeom>
          <a:noFill/>
        </p:spPr>
        <p:txBody>
          <a:bodyPr wrap="square" rtlCol="0">
            <a:spAutoFit/>
          </a:bodyPr>
          <a:lstStyle/>
          <a:p>
            <a:r>
              <a:rPr lang="pt-BR" sz="1200" dirty="0"/>
              <a:t>[ 3.18309886e-01 9.44082806e-16 6.22328870e-01 1.18206563e-03 1.77738629e-03 1.91584669e-04 </a:t>
            </a:r>
          </a:p>
          <a:p>
            <a:r>
              <a:rPr lang="pt-BR" sz="1200" dirty="0"/>
              <a:t>  3.25073198e-01 4.22911033e-03 3.16479383e-02 7.80147305e-03 8.61864739e-04 1.29563947e-04</a:t>
            </a:r>
          </a:p>
          <a:p>
            <a:r>
              <a:rPr lang="pt-BR" sz="1200" dirty="0"/>
              <a:t>  1.70296424e-01 8.12438944e-03 1.28933662e-01 2.39141853e-04 1.69422001e-02 1.81332853e-03  </a:t>
            </a:r>
          </a:p>
          <a:p>
            <a:r>
              <a:rPr lang="pt-BR" sz="1200" dirty="0"/>
              <a:t>  5.68430404e-04 2.11137283e-05 3.44174490e-01 1.37763614e-02 2.20901018e-01 1.17756425e-03</a:t>
            </a:r>
          </a:p>
          <a:p>
            <a:r>
              <a:rPr lang="pt-BR" sz="1200" dirty="0"/>
              <a:t>  4.35866330e-03]</a:t>
            </a:r>
          </a:p>
        </p:txBody>
      </p:sp>
      <p:sp>
        <p:nvSpPr>
          <p:cNvPr id="27" name="CaixaDeTexto 26">
            <a:extLst>
              <a:ext uri="{FF2B5EF4-FFF2-40B4-BE49-F238E27FC236}">
                <a16:creationId xmlns:a16="http://schemas.microsoft.com/office/drawing/2014/main" id="{8F369D3B-0699-43DB-942E-F33D4DF04A9C}"/>
              </a:ext>
            </a:extLst>
          </p:cNvPr>
          <p:cNvSpPr txBox="1"/>
          <p:nvPr/>
        </p:nvSpPr>
        <p:spPr>
          <a:xfrm>
            <a:off x="7159530" y="2887549"/>
            <a:ext cx="5162673" cy="1384995"/>
          </a:xfrm>
          <a:prstGeom prst="rect">
            <a:avLst/>
          </a:prstGeom>
          <a:noFill/>
        </p:spPr>
        <p:txBody>
          <a:bodyPr wrap="square" rtlCol="0">
            <a:spAutoFit/>
          </a:bodyPr>
          <a:lstStyle/>
          <a:p>
            <a:r>
              <a:rPr lang="pt-BR" sz="1200" dirty="0"/>
              <a:t>[3.18309886e-01 4.18227983e-16 7.42803412e-01 9.17803329e-03</a:t>
            </a:r>
          </a:p>
          <a:p>
            <a:r>
              <a:rPr lang="pt-BR" sz="1200" dirty="0"/>
              <a:t> 2.42430634e-03 1.89573343e-03 7.08585488e-01 2.28386157e-02</a:t>
            </a:r>
          </a:p>
          <a:p>
            <a:r>
              <a:rPr lang="pt-BR" sz="1200" dirty="0"/>
              <a:t> 1.24533568e-03 1.01499021e-02 6.55469791e-03 7.45701502e-04</a:t>
            </a:r>
          </a:p>
          <a:p>
            <a:r>
              <a:rPr lang="pt-BR" sz="1200" dirty="0"/>
              <a:t> 3.19083666e-01 2.52231718e-02 6.14786778e-03 2.46169086e-03</a:t>
            </a:r>
          </a:p>
          <a:p>
            <a:r>
              <a:rPr lang="pt-BR" sz="1200" dirty="0"/>
              <a:t> 1.94895655e-02 8.70482056e-03 2.60469098e-03 1.21602454e-03</a:t>
            </a:r>
          </a:p>
          <a:p>
            <a:r>
              <a:rPr lang="pt-BR" sz="1200" dirty="0"/>
              <a:t> 1.25654615e-01 5.38582858e-02 4.75607517e-02 1.19139357e-02</a:t>
            </a:r>
          </a:p>
          <a:p>
            <a:r>
              <a:rPr lang="pt-BR" sz="1200" dirty="0"/>
              <a:t> 1.44471733e-03]</a:t>
            </a:r>
          </a:p>
        </p:txBody>
      </p:sp>
    </p:spTree>
    <p:extLst>
      <p:ext uri="{BB962C8B-B14F-4D97-AF65-F5344CB8AC3E}">
        <p14:creationId xmlns:p14="http://schemas.microsoft.com/office/powerpoint/2010/main" val="318883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765150" y="1175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775510" y="208582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8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a:xfrm>
            <a:off x="432000" y="1511566"/>
            <a:ext cx="5472000" cy="2381165"/>
          </a:xfrm>
        </p:spPr>
        <p:txBody>
          <a:bodyPr/>
          <a:lstStyle/>
          <a:p>
            <a:r>
              <a:rPr lang="pt-BR" dirty="0">
                <a:hlinkClick r:id="rId2"/>
              </a:rPr>
              <a:t>http://www.ic.uff.br/~aconci</a:t>
            </a:r>
            <a:endParaRPr lang="pt-BR" dirty="0"/>
          </a:p>
          <a:p>
            <a:r>
              <a:rPr lang="pt-BR" dirty="0">
                <a:hlinkClick r:id="rId3"/>
              </a:rPr>
              <a:t>https://www.python.org/</a:t>
            </a:r>
            <a:endParaRPr lang="pt-BR" dirty="0"/>
          </a:p>
          <a:p>
            <a:r>
              <a:rPr lang="pt-BR" dirty="0">
                <a:hlinkClick r:id="rId4"/>
              </a:rPr>
              <a:t>https://opencv.org/</a:t>
            </a:r>
            <a:endParaRPr lang="pt-BR" dirty="0"/>
          </a:p>
          <a:p>
            <a:r>
              <a:rPr lang="pt-BR" dirty="0">
                <a:hlinkClick r:id="rId5"/>
              </a:rPr>
              <a:t>https://opencv-python-tutroals.readthedocs.io/en/latest/</a:t>
            </a:r>
            <a:endParaRPr lang="pt-BR" dirty="0"/>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
        <p:nvSpPr>
          <p:cNvPr id="7" name="TextBox 6">
            <a:extLst>
              <a:ext uri="{FF2B5EF4-FFF2-40B4-BE49-F238E27FC236}">
                <a16:creationId xmlns:a16="http://schemas.microsoft.com/office/drawing/2014/main" id="{82BBD95C-3846-4C89-9B7A-026E75B5A924}"/>
              </a:ext>
            </a:extLst>
          </p:cNvPr>
          <p:cNvSpPr txBox="1"/>
          <p:nvPr/>
        </p:nvSpPr>
        <p:spPr>
          <a:xfrm>
            <a:off x="618308" y="4066903"/>
            <a:ext cx="7236823" cy="1200329"/>
          </a:xfrm>
          <a:prstGeom prst="rect">
            <a:avLst/>
          </a:prstGeom>
          <a:noFill/>
        </p:spPr>
        <p:txBody>
          <a:bodyPr wrap="square" rtlCol="0">
            <a:spAutoFit/>
          </a:bodyPr>
          <a:lstStyle/>
          <a:p>
            <a:r>
              <a:rPr lang="pt-BR" dirty="0"/>
              <a:t>Respositório do código da </a:t>
            </a:r>
            <a:r>
              <a:rPr lang="pt-BR" b="1" dirty="0"/>
              <a:t>implementação do projeto</a:t>
            </a:r>
            <a:r>
              <a:rPr lang="pt-BR" dirty="0"/>
              <a:t>:</a:t>
            </a:r>
          </a:p>
          <a:p>
            <a:endParaRPr lang="pt-BR" dirty="0"/>
          </a:p>
          <a:p>
            <a:r>
              <a:rPr lang="pt-BR" dirty="0">
                <a:hlinkClick r:id="rId6"/>
              </a:rPr>
              <a:t>https://github.com/rodrigolessa/uff.traffic.sign.recognition</a:t>
            </a:r>
            <a:endParaRPr lang="pt-BR" dirty="0"/>
          </a:p>
          <a:p>
            <a:endParaRPr lang="pt-BR" dirty="0"/>
          </a:p>
        </p:txBody>
      </p:sp>
    </p:spTree>
    <p:extLst>
      <p:ext uri="{BB962C8B-B14F-4D97-AF65-F5344CB8AC3E}">
        <p14:creationId xmlns:p14="http://schemas.microsoft.com/office/powerpoint/2010/main" val="447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Limitações de escopo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en-ZA" sz="2800" dirty="0" err="1"/>
              <a:t>Objetivo</a:t>
            </a:r>
            <a:r>
              <a:rPr lang="en-ZA" sz="2800" dirty="0"/>
              <a:t> do </a:t>
            </a:r>
            <a:r>
              <a:rPr lang="en-ZA" sz="2800" dirty="0" err="1"/>
              <a:t>projeto</a:t>
            </a:r>
            <a:endParaRPr lang="pt-BR" dirty="0"/>
          </a:p>
          <a:p>
            <a:pPr algn="just"/>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pPr algn="just"/>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a:xfrm>
            <a:off x="432000" y="1511566"/>
            <a:ext cx="5472000" cy="4914434"/>
          </a:xfrm>
        </p:spPr>
        <p:txBody>
          <a:bodyPr/>
          <a:lstStyle/>
          <a:p>
            <a:pPr marL="0" indent="0" algn="just">
              <a:lnSpc>
                <a:spcPct val="100000"/>
              </a:lnSpc>
              <a:buNone/>
            </a:pPr>
            <a:r>
              <a:rPr lang="pt-BR" sz="2000" dirty="0"/>
              <a:t>Para este projeto, usamos placas de sinalização rodoviárias do Brasil. Usamos um conjunto contendo 28 placas, com formas e cores diferentes. Mais placas e símbolos podem ser adicionadas no futuro, mas para manter a simplicidade, decidimos limitar o tamanho do </a:t>
            </a:r>
            <a:r>
              <a:rPr lang="pt-BR" sz="2000" dirty="0" err="1"/>
              <a:t>dataset</a:t>
            </a:r>
            <a:r>
              <a:rPr lang="pt-BR" sz="2000" dirty="0"/>
              <a:t> de controle.</a:t>
            </a:r>
          </a:p>
          <a:p>
            <a:pPr marL="0" indent="0" algn="just">
              <a:lnSpc>
                <a:spcPct val="100000"/>
              </a:lnSpc>
              <a:buNone/>
            </a:pPr>
            <a:r>
              <a:rPr lang="pt-BR" sz="2000" dirty="0"/>
              <a:t>Deverá ser feito uma entrada de dados na API, na forma de uma imagem, que será analisada e comparada com as imagens do </a:t>
            </a:r>
            <a:r>
              <a:rPr lang="pt-BR" sz="2000" dirty="0" err="1"/>
              <a:t>dataset</a:t>
            </a:r>
            <a:r>
              <a:rPr lang="pt-BR" sz="2000" dirty="0"/>
              <a:t> de controle.</a:t>
            </a:r>
          </a:p>
          <a:p>
            <a:pPr marL="0" indent="0" algn="just">
              <a:lnSpc>
                <a:spcPct val="100000"/>
              </a:lnSpc>
              <a:buNone/>
            </a:pPr>
            <a:r>
              <a:rPr lang="pt-BR" sz="2000" dirty="0"/>
              <a:t>A saída será a imagem do </a:t>
            </a:r>
            <a:r>
              <a:rPr lang="pt-BR" sz="2000" dirty="0" err="1"/>
              <a:t>dataset</a:t>
            </a:r>
            <a:r>
              <a:rPr lang="pt-BR" sz="2000" dirty="0"/>
              <a: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a:t>. </a:t>
            </a:r>
            <a:endParaRPr lang="pt-BR" sz="2000" dirty="0"/>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A placa deverá ocupar o mínimo de 30% da área da imagem</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923330"/>
          </a:xfrm>
          <a:prstGeom prst="rect">
            <a:avLst/>
          </a:prstGeom>
          <a:noFill/>
        </p:spPr>
        <p:txBody>
          <a:bodyPr wrap="square" rtlCol="0">
            <a:spAutoFit/>
          </a:bodyPr>
          <a:lstStyle/>
          <a:p>
            <a:r>
              <a:rPr lang="pt-BR" dirty="0"/>
              <a:t>Exemplo de imagem em boas condições para ser analisada.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AE37D16-A729-4EBD-874D-323798EE684D}"/>
              </a:ext>
            </a:extLst>
          </p:cNvPr>
          <p:cNvSpPr>
            <a:spLocks noGrp="1"/>
          </p:cNvSpPr>
          <p:nvPr>
            <p:ph type="title"/>
          </p:nvPr>
        </p:nvSpPr>
        <p:spPr/>
        <p:txBody>
          <a:bodyPr/>
          <a:lstStyle/>
          <a:p>
            <a:r>
              <a:rPr lang="pt-BR" dirty="0"/>
              <a:t>Caso de teste</a:t>
            </a:r>
          </a:p>
        </p:txBody>
      </p:sp>
      <p:sp>
        <p:nvSpPr>
          <p:cNvPr id="5" name="Espaço Reservado para Conteúdo 4">
            <a:extLst>
              <a:ext uri="{FF2B5EF4-FFF2-40B4-BE49-F238E27FC236}">
                <a16:creationId xmlns:a16="http://schemas.microsoft.com/office/drawing/2014/main" id="{3B5F3E4B-D83A-41CA-AB18-C2DAADFCDBE6}"/>
              </a:ext>
            </a:extLst>
          </p:cNvPr>
          <p:cNvSpPr>
            <a:spLocks noGrp="1"/>
          </p:cNvSpPr>
          <p:nvPr>
            <p:ph sz="half" idx="1"/>
          </p:nvPr>
        </p:nvSpPr>
        <p:spPr>
          <a:xfrm>
            <a:off x="432000" y="1511566"/>
            <a:ext cx="5472000" cy="1332118"/>
          </a:xfrm>
        </p:spPr>
        <p:txBody>
          <a:bodyPr/>
          <a:lstStyle/>
          <a:p>
            <a:pPr algn="just"/>
            <a:r>
              <a:rPr lang="pt-BR" dirty="0"/>
              <a:t>Para demonstração, escolhemos a imagem ao lado para ser analisada,  e vamos seguir o restante da apresentação evidenciando os passos seguidos, até a obtenção do resultado final.</a:t>
            </a:r>
          </a:p>
        </p:txBody>
      </p:sp>
      <p:sp>
        <p:nvSpPr>
          <p:cNvPr id="6" name="Espaço Reservado para Número de Slide 5">
            <a:extLst>
              <a:ext uri="{FF2B5EF4-FFF2-40B4-BE49-F238E27FC236}">
                <a16:creationId xmlns:a16="http://schemas.microsoft.com/office/drawing/2014/main" id="{85462BD7-6955-4322-9237-E0E21456FC66}"/>
              </a:ext>
            </a:extLst>
          </p:cNvPr>
          <p:cNvSpPr>
            <a:spLocks noGrp="1"/>
          </p:cNvSpPr>
          <p:nvPr>
            <p:ph type="sldNum" sz="quarter" idx="33"/>
          </p:nvPr>
        </p:nvSpPr>
        <p:spPr/>
        <p:txBody>
          <a:bodyPr/>
          <a:lstStyle/>
          <a:p>
            <a:fld id="{19B51A1E-902D-48AF-9020-955120F399B6}" type="slidenum">
              <a:rPr lang="en-ZA" smtClean="0"/>
              <a:pPr/>
              <a:t>8</a:t>
            </a:fld>
            <a:endParaRPr lang="en-ZA" dirty="0"/>
          </a:p>
        </p:txBody>
      </p:sp>
      <p:pic>
        <p:nvPicPr>
          <p:cNvPr id="10" name="Imagem 9">
            <a:extLst>
              <a:ext uri="{FF2B5EF4-FFF2-40B4-BE49-F238E27FC236}">
                <a16:creationId xmlns:a16="http://schemas.microsoft.com/office/drawing/2014/main" id="{FA5C3E0A-E998-4C25-BEB0-A2B7BB5A3D0A}"/>
              </a:ext>
            </a:extLst>
          </p:cNvPr>
          <p:cNvPicPr>
            <a:picLocks noChangeAspect="1"/>
          </p:cNvPicPr>
          <p:nvPr/>
        </p:nvPicPr>
        <p:blipFill>
          <a:blip r:embed="rId2"/>
          <a:stretch>
            <a:fillRect/>
          </a:stretch>
        </p:blipFill>
        <p:spPr>
          <a:xfrm>
            <a:off x="7195890" y="0"/>
            <a:ext cx="4564110" cy="6858000"/>
          </a:xfrm>
          <a:prstGeom prst="rect">
            <a:avLst/>
          </a:prstGeom>
        </p:spPr>
      </p:pic>
      <p:sp>
        <p:nvSpPr>
          <p:cNvPr id="12" name="CaixaDeTexto 11">
            <a:extLst>
              <a:ext uri="{FF2B5EF4-FFF2-40B4-BE49-F238E27FC236}">
                <a16:creationId xmlns:a16="http://schemas.microsoft.com/office/drawing/2014/main" id="{F385912B-B3DE-4BCD-9210-5264B5AA9B48}"/>
              </a:ext>
            </a:extLst>
          </p:cNvPr>
          <p:cNvSpPr txBox="1"/>
          <p:nvPr/>
        </p:nvSpPr>
        <p:spPr>
          <a:xfrm>
            <a:off x="431801" y="2987250"/>
            <a:ext cx="4447500" cy="369332"/>
          </a:xfrm>
          <a:prstGeom prst="rect">
            <a:avLst/>
          </a:prstGeom>
          <a:noFill/>
        </p:spPr>
        <p:txBody>
          <a:bodyPr wrap="none" rtlCol="0">
            <a:spAutoFit/>
          </a:bodyPr>
          <a:lstStyle/>
          <a:p>
            <a:r>
              <a:rPr lang="pt-BR" dirty="0"/>
              <a:t>Imagem com as restrições de input aplicadas: </a:t>
            </a:r>
          </a:p>
        </p:txBody>
      </p:sp>
      <p:pic>
        <p:nvPicPr>
          <p:cNvPr id="14" name="Imagem 13">
            <a:extLst>
              <a:ext uri="{FF2B5EF4-FFF2-40B4-BE49-F238E27FC236}">
                <a16:creationId xmlns:a16="http://schemas.microsoft.com/office/drawing/2014/main" id="{5A869937-9F45-41FB-81B1-E2184BB6D9F8}"/>
              </a:ext>
            </a:extLst>
          </p:cNvPr>
          <p:cNvPicPr>
            <a:picLocks noChangeAspect="1"/>
          </p:cNvPicPr>
          <p:nvPr/>
        </p:nvPicPr>
        <p:blipFill>
          <a:blip r:embed="rId3"/>
          <a:stretch>
            <a:fillRect/>
          </a:stretch>
        </p:blipFill>
        <p:spPr>
          <a:xfrm>
            <a:off x="1903956" y="3500148"/>
            <a:ext cx="2527689" cy="252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746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9</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1603</Words>
  <Application>Microsoft Office PowerPoint</Application>
  <PresentationFormat>Widescreen</PresentationFormat>
  <Paragraphs>149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Caso de teste</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Momentos invariantes de Zernike  </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2018-12-08T19:02:05Z</dcterms:modified>
</cp:coreProperties>
</file>